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6" r:id="rId3"/>
    <p:sldId id="267" r:id="rId4"/>
    <p:sldId id="268" r:id="rId5"/>
    <p:sldId id="258" r:id="rId6"/>
    <p:sldId id="259" r:id="rId7"/>
    <p:sldId id="260" r:id="rId8"/>
    <p:sldId id="263" r:id="rId9"/>
    <p:sldId id="261" r:id="rId10"/>
    <p:sldId id="269" r:id="rId11"/>
    <p:sldId id="264" r:id="rId12"/>
    <p:sldId id="265" r:id="rId1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02" d="100"/>
          <a:sy n="102" d="100"/>
        </p:scale>
        <p:origin x="-1088"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printerSettings" Target="printerSettings/printerSettings1.bin"/><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8DBDBBF-7D53-4041-A69A-4C7A97588C52}" type="datetimeFigureOut">
              <a:rPr lang="en-US" smtClean="0"/>
              <a:t>7/29/18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2493694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8DBDBBF-7D53-4041-A69A-4C7A97588C52}" type="datetimeFigureOut">
              <a:rPr lang="en-US" smtClean="0"/>
              <a:t>7/29/18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11533112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8DBDBBF-7D53-4041-A69A-4C7A97588C52}" type="datetimeFigureOut">
              <a:rPr lang="en-US" smtClean="0"/>
              <a:t>7/29/18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202631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8DBDBBF-7D53-4041-A69A-4C7A97588C52}" type="datetimeFigureOut">
              <a:rPr lang="en-US" smtClean="0"/>
              <a:t>7/29/18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900315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8DBDBBF-7D53-4041-A69A-4C7A97588C52}" type="datetimeFigureOut">
              <a:rPr lang="en-US" smtClean="0"/>
              <a:t>7/29/18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28113599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8DBDBBF-7D53-4041-A69A-4C7A97588C52}" type="datetimeFigureOut">
              <a:rPr lang="en-US" smtClean="0"/>
              <a:t>7/29/18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29295872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8DBDBBF-7D53-4041-A69A-4C7A97588C52}" type="datetimeFigureOut">
              <a:rPr lang="en-US" smtClean="0"/>
              <a:t>7/29/18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13663065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8DBDBBF-7D53-4041-A69A-4C7A97588C52}" type="datetimeFigureOut">
              <a:rPr lang="en-US" smtClean="0"/>
              <a:t>7/29/18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1142686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DBDBBF-7D53-4041-A69A-4C7A97588C52}" type="datetimeFigureOut">
              <a:rPr lang="en-US" smtClean="0"/>
              <a:t>7/29/18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14277546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DBDBBF-7D53-4041-A69A-4C7A97588C52}" type="datetimeFigureOut">
              <a:rPr lang="en-US" smtClean="0"/>
              <a:t>7/29/18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20840727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DBDBBF-7D53-4041-A69A-4C7A97588C52}" type="datetimeFigureOut">
              <a:rPr lang="en-US" smtClean="0"/>
              <a:t>7/29/18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9B74EF7-F556-3F45-90C0-740C8958F9EB}" type="slidenum">
              <a:rPr lang="en-US" smtClean="0"/>
              <a:t>‹#›</a:t>
            </a:fld>
            <a:endParaRPr lang="en-US"/>
          </a:p>
        </p:txBody>
      </p:sp>
    </p:spTree>
    <p:extLst>
      <p:ext uri="{BB962C8B-B14F-4D97-AF65-F5344CB8AC3E}">
        <p14:creationId xmlns:p14="http://schemas.microsoft.com/office/powerpoint/2010/main" val="145074676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DBDBBF-7D53-4041-A69A-4C7A97588C52}" type="datetimeFigureOut">
              <a:rPr lang="en-US" smtClean="0"/>
              <a:t>7/29/18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9B74EF7-F556-3F45-90C0-740C8958F9EB}" type="slidenum">
              <a:rPr lang="en-US" smtClean="0"/>
              <a:t>‹#›</a:t>
            </a:fld>
            <a:endParaRPr lang="en-US"/>
          </a:p>
        </p:txBody>
      </p:sp>
    </p:spTree>
    <p:extLst>
      <p:ext uri="{BB962C8B-B14F-4D97-AF65-F5344CB8AC3E}">
        <p14:creationId xmlns:p14="http://schemas.microsoft.com/office/powerpoint/2010/main" val="42302329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6.png"/><Relationship Id="rId6"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mblstamps/stamps2018/wiki"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stamps2018.slack.com/"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alphaModFix amt="33000"/>
          </a:blip>
          <a:stretch>
            <a:fillRect/>
          </a:stretch>
        </p:blipFill>
        <p:spPr>
          <a:xfrm>
            <a:off x="-9347" y="1285234"/>
            <a:ext cx="9126891" cy="5768195"/>
          </a:xfrm>
          <a:prstGeom prst="rect">
            <a:avLst/>
          </a:prstGeom>
        </p:spPr>
      </p:pic>
      <p:sp>
        <p:nvSpPr>
          <p:cNvPr id="2" name="Title 1"/>
          <p:cNvSpPr>
            <a:spLocks noGrp="1"/>
          </p:cNvSpPr>
          <p:nvPr>
            <p:ph type="ctrTitle"/>
          </p:nvPr>
        </p:nvSpPr>
        <p:spPr>
          <a:xfrm>
            <a:off x="685800" y="38597"/>
            <a:ext cx="7772400" cy="1470025"/>
          </a:xfrm>
        </p:spPr>
        <p:txBody>
          <a:bodyPr/>
          <a:lstStyle/>
          <a:p>
            <a:r>
              <a:rPr lang="en-US" dirty="0" smtClean="0"/>
              <a:t>Welcome to STAMPS!</a:t>
            </a:r>
            <a:endParaRPr lang="en-US" dirty="0"/>
          </a:p>
        </p:txBody>
      </p:sp>
      <p:sp>
        <p:nvSpPr>
          <p:cNvPr id="3" name="Subtitle 2"/>
          <p:cNvSpPr>
            <a:spLocks noGrp="1"/>
          </p:cNvSpPr>
          <p:nvPr>
            <p:ph type="subTitle" idx="1"/>
          </p:nvPr>
        </p:nvSpPr>
        <p:spPr>
          <a:xfrm>
            <a:off x="1371600" y="1391074"/>
            <a:ext cx="6400800" cy="738926"/>
          </a:xfrm>
        </p:spPr>
        <p:txBody>
          <a:bodyPr/>
          <a:lstStyle/>
          <a:p>
            <a:r>
              <a:rPr lang="en-US" b="1" dirty="0" smtClean="0">
                <a:solidFill>
                  <a:schemeClr val="tx1"/>
                </a:solidFill>
              </a:rPr>
              <a:t>#STAMPS2018</a:t>
            </a:r>
            <a:endParaRPr lang="en-US" b="1" dirty="0">
              <a:solidFill>
                <a:schemeClr val="tx1"/>
              </a:solidFill>
            </a:endParaRPr>
          </a:p>
        </p:txBody>
      </p:sp>
    </p:spTree>
    <p:extLst>
      <p:ext uri="{BB962C8B-B14F-4D97-AF65-F5344CB8AC3E}">
        <p14:creationId xmlns:p14="http://schemas.microsoft.com/office/powerpoint/2010/main" val="213573874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Introductions	</a:t>
            </a:r>
            <a:endParaRPr lang="en-US" dirty="0"/>
          </a:p>
        </p:txBody>
      </p:sp>
      <p:sp>
        <p:nvSpPr>
          <p:cNvPr id="3" name="Content Placeholder 2"/>
          <p:cNvSpPr>
            <a:spLocks noGrp="1"/>
          </p:cNvSpPr>
          <p:nvPr>
            <p:ph idx="1"/>
          </p:nvPr>
        </p:nvSpPr>
        <p:spPr/>
        <p:txBody>
          <a:bodyPr/>
          <a:lstStyle/>
          <a:p>
            <a:pPr marL="0" indent="0">
              <a:buNone/>
            </a:pPr>
            <a:r>
              <a:rPr lang="en-US" dirty="0" smtClean="0"/>
              <a:t>Think – Pair</a:t>
            </a:r>
          </a:p>
          <a:p>
            <a:pPr marL="0" indent="0">
              <a:buNone/>
            </a:pPr>
            <a:endParaRPr lang="en-US" dirty="0"/>
          </a:p>
          <a:p>
            <a:pPr marL="0" indent="0">
              <a:buNone/>
            </a:pPr>
            <a:r>
              <a:rPr lang="en-US" dirty="0" smtClean="0"/>
              <a:t>What motivated you to attend STAMPS?</a:t>
            </a:r>
            <a:endParaRPr lang="en-US" dirty="0"/>
          </a:p>
        </p:txBody>
      </p:sp>
    </p:spTree>
    <p:extLst>
      <p:ext uri="{BB962C8B-B14F-4D97-AF65-F5344CB8AC3E}">
        <p14:creationId xmlns:p14="http://schemas.microsoft.com/office/powerpoint/2010/main" val="20297301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get started!</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578537159"/>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stretch>
            <a:fillRect/>
          </a:stretch>
        </p:blipFill>
        <p:spPr>
          <a:xfrm>
            <a:off x="3780098" y="1358199"/>
            <a:ext cx="5021801" cy="2477422"/>
          </a:xfrm>
          <a:prstGeom prst="rect">
            <a:avLst/>
          </a:prstGeom>
        </p:spPr>
      </p:pic>
      <p:pic>
        <p:nvPicPr>
          <p:cNvPr id="7" name="Picture 6"/>
          <p:cNvPicPr>
            <a:picLocks noChangeAspect="1"/>
          </p:cNvPicPr>
          <p:nvPr/>
        </p:nvPicPr>
        <p:blipFill>
          <a:blip r:embed="rId3"/>
          <a:stretch>
            <a:fillRect/>
          </a:stretch>
        </p:blipFill>
        <p:spPr>
          <a:xfrm>
            <a:off x="3173324" y="3005629"/>
            <a:ext cx="2694372" cy="3525838"/>
          </a:xfrm>
          <a:prstGeom prst="rect">
            <a:avLst/>
          </a:prstGeom>
        </p:spPr>
      </p:pic>
      <p:sp>
        <p:nvSpPr>
          <p:cNvPr id="2" name="Title 1"/>
          <p:cNvSpPr>
            <a:spLocks noGrp="1"/>
          </p:cNvSpPr>
          <p:nvPr>
            <p:ph type="title"/>
          </p:nvPr>
        </p:nvSpPr>
        <p:spPr/>
        <p:txBody>
          <a:bodyPr/>
          <a:lstStyle/>
          <a:p>
            <a:r>
              <a:rPr lang="en-US" dirty="0" smtClean="0"/>
              <a:t>Introducing Dr. Mitch </a:t>
            </a:r>
            <a:r>
              <a:rPr lang="en-US" dirty="0" err="1" smtClean="0"/>
              <a:t>Sogin</a:t>
            </a:r>
            <a:endParaRPr lang="en-US" dirty="0"/>
          </a:p>
        </p:txBody>
      </p:sp>
      <p:pic>
        <p:nvPicPr>
          <p:cNvPr id="4" name="Picture 3"/>
          <p:cNvPicPr>
            <a:picLocks noChangeAspect="1"/>
          </p:cNvPicPr>
          <p:nvPr/>
        </p:nvPicPr>
        <p:blipFill>
          <a:blip r:embed="rId4"/>
          <a:stretch>
            <a:fillRect/>
          </a:stretch>
        </p:blipFill>
        <p:spPr>
          <a:xfrm>
            <a:off x="607693" y="1417638"/>
            <a:ext cx="2095500" cy="2108200"/>
          </a:xfrm>
          <a:prstGeom prst="rect">
            <a:avLst/>
          </a:prstGeom>
        </p:spPr>
      </p:pic>
      <p:pic>
        <p:nvPicPr>
          <p:cNvPr id="5" name="Picture 4"/>
          <p:cNvPicPr>
            <a:picLocks noChangeAspect="1"/>
          </p:cNvPicPr>
          <p:nvPr/>
        </p:nvPicPr>
        <p:blipFill>
          <a:blip r:embed="rId5"/>
          <a:stretch>
            <a:fillRect/>
          </a:stretch>
        </p:blipFill>
        <p:spPr>
          <a:xfrm>
            <a:off x="6480307" y="3406770"/>
            <a:ext cx="1997395" cy="3011148"/>
          </a:xfrm>
          <a:prstGeom prst="rect">
            <a:avLst/>
          </a:prstGeom>
        </p:spPr>
      </p:pic>
      <p:pic>
        <p:nvPicPr>
          <p:cNvPr id="6" name="Picture 5"/>
          <p:cNvPicPr>
            <a:picLocks noChangeAspect="1"/>
          </p:cNvPicPr>
          <p:nvPr/>
        </p:nvPicPr>
        <p:blipFill>
          <a:blip r:embed="rId6"/>
          <a:stretch>
            <a:fillRect/>
          </a:stretch>
        </p:blipFill>
        <p:spPr>
          <a:xfrm>
            <a:off x="457200" y="4405594"/>
            <a:ext cx="3783268" cy="2125873"/>
          </a:xfrm>
          <a:prstGeom prst="rect">
            <a:avLst/>
          </a:prstGeom>
        </p:spPr>
      </p:pic>
    </p:spTree>
    <p:extLst>
      <p:ext uri="{BB962C8B-B14F-4D97-AF65-F5344CB8AC3E}">
        <p14:creationId xmlns:p14="http://schemas.microsoft.com/office/powerpoint/2010/main" val="1135094368"/>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STAMPS</a:t>
            </a:r>
            <a:endParaRPr lang="en-US" dirty="0"/>
          </a:p>
        </p:txBody>
      </p:sp>
      <p:sp>
        <p:nvSpPr>
          <p:cNvPr id="3" name="Content Placeholder 2"/>
          <p:cNvSpPr>
            <a:spLocks noGrp="1"/>
          </p:cNvSpPr>
          <p:nvPr>
            <p:ph idx="1"/>
          </p:nvPr>
        </p:nvSpPr>
        <p:spPr/>
        <p:txBody>
          <a:bodyPr/>
          <a:lstStyle/>
          <a:p>
            <a:r>
              <a:rPr lang="en-US" dirty="0" smtClean="0"/>
              <a:t>Learning goals</a:t>
            </a:r>
          </a:p>
          <a:p>
            <a:r>
              <a:rPr lang="en-US" dirty="0" smtClean="0"/>
              <a:t>Course format</a:t>
            </a:r>
          </a:p>
          <a:p>
            <a:r>
              <a:rPr lang="en-US" dirty="0" smtClean="0"/>
              <a:t>Code of Conduct</a:t>
            </a:r>
          </a:p>
          <a:p>
            <a:r>
              <a:rPr lang="en-US" dirty="0" smtClean="0"/>
              <a:t>Course materials</a:t>
            </a:r>
          </a:p>
          <a:p>
            <a:r>
              <a:rPr lang="en-US" dirty="0" smtClean="0"/>
              <a:t>Communication channels</a:t>
            </a:r>
          </a:p>
          <a:p>
            <a:r>
              <a:rPr lang="en-US" dirty="0" smtClean="0"/>
              <a:t>Introductions</a:t>
            </a:r>
            <a:endParaRPr lang="en-US" dirty="0"/>
          </a:p>
        </p:txBody>
      </p:sp>
    </p:spTree>
    <p:extLst>
      <p:ext uri="{BB962C8B-B14F-4D97-AF65-F5344CB8AC3E}">
        <p14:creationId xmlns:p14="http://schemas.microsoft.com/office/powerpoint/2010/main" val="323750012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08" y="274638"/>
            <a:ext cx="8717390" cy="1143000"/>
          </a:xfrm>
        </p:spPr>
        <p:txBody>
          <a:bodyPr>
            <a:normAutofit/>
          </a:bodyPr>
          <a:lstStyle/>
          <a:p>
            <a:r>
              <a:rPr lang="en-US" dirty="0" smtClean="0"/>
              <a:t>Learning goals</a:t>
            </a:r>
            <a:br>
              <a:rPr lang="en-US" dirty="0" smtClean="0"/>
            </a:br>
            <a:r>
              <a:rPr lang="en-US" sz="2200" dirty="0"/>
              <a:t>Strategies and Techniques for Analyzing Microbial Population Structure</a:t>
            </a:r>
          </a:p>
        </p:txBody>
      </p:sp>
      <p:sp>
        <p:nvSpPr>
          <p:cNvPr id="3" name="Content Placeholder 2"/>
          <p:cNvSpPr>
            <a:spLocks noGrp="1"/>
          </p:cNvSpPr>
          <p:nvPr>
            <p:ph idx="1"/>
          </p:nvPr>
        </p:nvSpPr>
        <p:spPr>
          <a:xfrm>
            <a:off x="457200" y="1733104"/>
            <a:ext cx="8229600" cy="4974407"/>
          </a:xfrm>
        </p:spPr>
        <p:txBody>
          <a:bodyPr>
            <a:normAutofit lnSpcReduction="10000"/>
          </a:bodyPr>
          <a:lstStyle/>
          <a:p>
            <a:r>
              <a:rPr lang="en-US" sz="2800" dirty="0" smtClean="0"/>
              <a:t>Foundational skills to work with </a:t>
            </a:r>
            <a:r>
              <a:rPr lang="en-US" sz="2800" dirty="0" err="1" smtClean="0"/>
              <a:t>metagenomic</a:t>
            </a:r>
            <a:r>
              <a:rPr lang="en-US" sz="2800" dirty="0" smtClean="0"/>
              <a:t> data</a:t>
            </a:r>
          </a:p>
          <a:p>
            <a:r>
              <a:rPr lang="en-US" sz="2800" dirty="0" smtClean="0"/>
              <a:t>How to work effectively and reproducibly with data</a:t>
            </a:r>
          </a:p>
          <a:p>
            <a:r>
              <a:rPr lang="en-US" sz="2800" dirty="0" smtClean="0"/>
              <a:t>Familiarity and practice with particular bioinformatics tools</a:t>
            </a:r>
          </a:p>
          <a:p>
            <a:r>
              <a:rPr lang="en-US" sz="2800" dirty="0" smtClean="0"/>
              <a:t>Ability to learn about and evaluate other tools and understand caveats</a:t>
            </a:r>
          </a:p>
          <a:p>
            <a:r>
              <a:rPr lang="en-US" sz="2800" dirty="0" smtClean="0"/>
              <a:t>Perspective and confidence to apply these skills in your own work</a:t>
            </a:r>
          </a:p>
          <a:p>
            <a:r>
              <a:rPr lang="en-US" sz="2800" dirty="0" smtClean="0"/>
              <a:t>Empower you to ask and answer the questions you have of your own data</a:t>
            </a:r>
          </a:p>
          <a:p>
            <a:r>
              <a:rPr lang="en-US" sz="2800" dirty="0" smtClean="0"/>
              <a:t>Building a framework and a network</a:t>
            </a:r>
          </a:p>
        </p:txBody>
      </p:sp>
    </p:spTree>
    <p:extLst>
      <p:ext uri="{BB962C8B-B14F-4D97-AF65-F5344CB8AC3E}">
        <p14:creationId xmlns:p14="http://schemas.microsoft.com/office/powerpoint/2010/main" val="146374484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format</a:t>
            </a:r>
            <a:endParaRPr lang="en-US" dirty="0"/>
          </a:p>
        </p:txBody>
      </p:sp>
      <p:sp>
        <p:nvSpPr>
          <p:cNvPr id="3" name="Content Placeholder 2"/>
          <p:cNvSpPr>
            <a:spLocks noGrp="1"/>
          </p:cNvSpPr>
          <p:nvPr>
            <p:ph idx="1"/>
          </p:nvPr>
        </p:nvSpPr>
        <p:spPr/>
        <p:txBody>
          <a:bodyPr>
            <a:normAutofit/>
          </a:bodyPr>
          <a:lstStyle/>
          <a:p>
            <a:r>
              <a:rPr lang="en-US" sz="2800" dirty="0" smtClean="0"/>
              <a:t>Hands-on, active learning</a:t>
            </a:r>
          </a:p>
          <a:p>
            <a:r>
              <a:rPr lang="en-US" sz="2800" dirty="0" smtClean="0"/>
              <a:t>Materials available during and after the course</a:t>
            </a:r>
          </a:p>
          <a:p>
            <a:r>
              <a:rPr lang="en-US" sz="2800" dirty="0" smtClean="0"/>
              <a:t>Mix of lectures, tutorials and practice in projects</a:t>
            </a:r>
          </a:p>
          <a:p>
            <a:r>
              <a:rPr lang="en-US" sz="2800" dirty="0" smtClean="0"/>
              <a:t>Ask questions!</a:t>
            </a:r>
          </a:p>
          <a:p>
            <a:r>
              <a:rPr lang="en-US" sz="2800" dirty="0" smtClean="0"/>
              <a:t>Feedback and formative assessment</a:t>
            </a:r>
          </a:p>
          <a:p>
            <a:r>
              <a:rPr lang="en-US" sz="2800" dirty="0" smtClean="0"/>
              <a:t>Learn from each other as well as instructors and </a:t>
            </a:r>
            <a:r>
              <a:rPr lang="en-US" sz="2800" dirty="0" err="1" smtClean="0"/>
              <a:t>Tas</a:t>
            </a:r>
            <a:endParaRPr lang="en-US" sz="2800" dirty="0" smtClean="0"/>
          </a:p>
          <a:p>
            <a:r>
              <a:rPr lang="en-US" sz="2800" dirty="0" smtClean="0"/>
              <a:t>Learn by teaching</a:t>
            </a:r>
          </a:p>
          <a:p>
            <a:pPr marL="0" indent="0">
              <a:buNone/>
            </a:pPr>
            <a:endParaRPr lang="en-US" sz="2800" dirty="0"/>
          </a:p>
        </p:txBody>
      </p:sp>
    </p:spTree>
    <p:extLst>
      <p:ext uri="{BB962C8B-B14F-4D97-AF65-F5344CB8AC3E}">
        <p14:creationId xmlns:p14="http://schemas.microsoft.com/office/powerpoint/2010/main" val="424334020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of Conduct</a:t>
            </a:r>
            <a:endParaRPr lang="en-US" dirty="0"/>
          </a:p>
        </p:txBody>
      </p:sp>
      <p:sp>
        <p:nvSpPr>
          <p:cNvPr id="3" name="Content Placeholder 2"/>
          <p:cNvSpPr>
            <a:spLocks noGrp="1"/>
          </p:cNvSpPr>
          <p:nvPr>
            <p:ph idx="1"/>
          </p:nvPr>
        </p:nvSpPr>
        <p:spPr>
          <a:xfrm>
            <a:off x="457200" y="1417638"/>
            <a:ext cx="8229600" cy="4961782"/>
          </a:xfrm>
        </p:spPr>
        <p:txBody>
          <a:bodyPr>
            <a:noAutofit/>
          </a:bodyPr>
          <a:lstStyle/>
          <a:p>
            <a:pPr marL="0" indent="0">
              <a:buNone/>
            </a:pPr>
            <a:r>
              <a:rPr lang="en-US" sz="1600" dirty="0" smtClean="0"/>
              <a:t>STAMPS Code of Conduct</a:t>
            </a:r>
          </a:p>
          <a:p>
            <a:pPr marL="0" indent="0">
              <a:buNone/>
            </a:pPr>
            <a:r>
              <a:rPr lang="en-US" sz="1600" dirty="0" smtClean="0"/>
              <a:t>All STAMPS attendees are expected to agree with the following code of conduct. We will enforce this code as needed. We expect cooperation from all attendees to help ensuring a safe environment for everybody. MBL also has a formal Code of Conduct.</a:t>
            </a:r>
          </a:p>
          <a:p>
            <a:pPr marL="0" indent="0">
              <a:buNone/>
            </a:pPr>
            <a:endParaRPr lang="en-US" sz="1600" dirty="0" smtClean="0"/>
          </a:p>
          <a:p>
            <a:pPr marL="0" indent="0">
              <a:buNone/>
            </a:pPr>
            <a:r>
              <a:rPr lang="en-US" sz="1600" dirty="0" smtClean="0"/>
              <a:t>The Quick Version</a:t>
            </a:r>
          </a:p>
          <a:p>
            <a:pPr marL="0" indent="0">
              <a:buNone/>
            </a:pPr>
            <a:r>
              <a:rPr lang="en-US" sz="1600" dirty="0" smtClean="0"/>
              <a:t>STAMPS events are neither a dating scene nor an intellectual contest.</a:t>
            </a:r>
          </a:p>
          <a:p>
            <a:pPr marL="0" indent="0">
              <a:buNone/>
            </a:pPr>
            <a:endParaRPr lang="en-US" sz="1600" dirty="0" smtClean="0"/>
          </a:p>
          <a:p>
            <a:pPr marL="0" indent="0">
              <a:buNone/>
            </a:pPr>
            <a:r>
              <a:rPr lang="en-US" sz="1600" dirty="0" smtClean="0"/>
              <a:t>STAMPS is dedicated to providing a harassment-free experience for everyone, regardless of gender, gender identity and expression, age, sexual orientation, disability, physical appearance, body size, race, or religion (or lack thereof). We do not tolerate harassment of participants in any form. Sexual language and imagery is generally not appropriate for any STAMPS venue.</a:t>
            </a:r>
          </a:p>
          <a:p>
            <a:pPr marL="0" indent="0">
              <a:buNone/>
            </a:pPr>
            <a:endParaRPr lang="en-US" sz="1600" dirty="0"/>
          </a:p>
          <a:p>
            <a:pPr marL="0" indent="0">
              <a:buNone/>
            </a:pPr>
            <a:r>
              <a:rPr lang="en-US" sz="1600" dirty="0" smtClean="0"/>
              <a:t>If you are being harassed, notice that someone else is being harassed, or have any other concerns, please contact Tracy Teal or </a:t>
            </a:r>
            <a:r>
              <a:rPr lang="en-US" sz="1600" dirty="0" err="1" smtClean="0"/>
              <a:t>Mihai</a:t>
            </a:r>
            <a:r>
              <a:rPr lang="en-US" sz="1600" dirty="0" smtClean="0"/>
              <a:t> Pop immediately. If either is the cause of your concern, please see the MBL’s Equal Employment Opportunity Coordinator at 508-289-7378 or </a:t>
            </a:r>
            <a:r>
              <a:rPr lang="en-US" sz="1600" dirty="0" err="1" smtClean="0"/>
              <a:t>eeo@mbl.edu</a:t>
            </a:r>
            <a:r>
              <a:rPr lang="en-US" sz="1600" dirty="0" smtClean="0"/>
              <a:t>.</a:t>
            </a:r>
          </a:p>
          <a:p>
            <a:pPr marL="0" indent="0">
              <a:buNone/>
            </a:pPr>
            <a:endParaRPr lang="en-US" sz="1600" dirty="0"/>
          </a:p>
          <a:p>
            <a:pPr marL="0" indent="0">
              <a:buNone/>
            </a:pPr>
            <a:r>
              <a:rPr lang="en-US" sz="1600" dirty="0" smtClean="0"/>
              <a:t>https://</a:t>
            </a:r>
            <a:r>
              <a:rPr lang="en-US" sz="1600" dirty="0" err="1" smtClean="0"/>
              <a:t>github.com</a:t>
            </a:r>
            <a:r>
              <a:rPr lang="en-US" sz="1600" dirty="0" smtClean="0"/>
              <a:t>/</a:t>
            </a:r>
            <a:r>
              <a:rPr lang="en-US" sz="1600" dirty="0" err="1" smtClean="0"/>
              <a:t>mblstamps</a:t>
            </a:r>
            <a:r>
              <a:rPr lang="en-US" sz="1600" dirty="0" smtClean="0"/>
              <a:t>/stamps2018/wiki/Code-of-Conduct</a:t>
            </a:r>
            <a:endParaRPr lang="en-US" sz="1600" dirty="0"/>
          </a:p>
        </p:txBody>
      </p:sp>
    </p:spTree>
    <p:extLst>
      <p:ext uri="{BB962C8B-B14F-4D97-AF65-F5344CB8AC3E}">
        <p14:creationId xmlns:p14="http://schemas.microsoft.com/office/powerpoint/2010/main" val="8616745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Course materials and schedule</a:t>
            </a:r>
            <a:endParaRPr lang="en-US" dirty="0"/>
          </a:p>
        </p:txBody>
      </p:sp>
      <p:sp>
        <p:nvSpPr>
          <p:cNvPr id="3" name="Content Placeholder 2"/>
          <p:cNvSpPr>
            <a:spLocks noGrp="1"/>
          </p:cNvSpPr>
          <p:nvPr>
            <p:ph idx="1"/>
          </p:nvPr>
        </p:nvSpPr>
        <p:spPr/>
        <p:txBody>
          <a:bodyPr/>
          <a:lstStyle/>
          <a:p>
            <a:pPr marL="0" lvl="1" indent="0" algn="ctr">
              <a:buNone/>
            </a:pPr>
            <a:r>
              <a:rPr lang="en-US" sz="2400" dirty="0" smtClean="0">
                <a:hlinkClick r:id="rId2"/>
              </a:rPr>
              <a:t>https://</a:t>
            </a:r>
            <a:r>
              <a:rPr lang="en-US" sz="2400" dirty="0" err="1" smtClean="0">
                <a:hlinkClick r:id="rId2"/>
              </a:rPr>
              <a:t>github.com</a:t>
            </a:r>
            <a:r>
              <a:rPr lang="en-US" sz="2400" dirty="0" smtClean="0">
                <a:hlinkClick r:id="rId2"/>
              </a:rPr>
              <a:t>/</a:t>
            </a:r>
            <a:r>
              <a:rPr lang="en-US" sz="2400" dirty="0" err="1" smtClean="0">
                <a:hlinkClick r:id="rId2"/>
              </a:rPr>
              <a:t>mblstamps</a:t>
            </a:r>
            <a:r>
              <a:rPr lang="en-US" sz="2400" dirty="0" smtClean="0">
                <a:hlinkClick r:id="rId2"/>
              </a:rPr>
              <a:t>/stamps2018/wiki</a:t>
            </a:r>
            <a:endParaRPr lang="en-US" dirty="0" smtClean="0"/>
          </a:p>
          <a:p>
            <a:pPr marL="0" indent="0" algn="ctr">
              <a:buNone/>
            </a:pPr>
            <a:endParaRPr lang="en-US" dirty="0"/>
          </a:p>
        </p:txBody>
      </p:sp>
    </p:spTree>
    <p:extLst>
      <p:ext uri="{BB962C8B-B14F-4D97-AF65-F5344CB8AC3E}">
        <p14:creationId xmlns:p14="http://schemas.microsoft.com/office/powerpoint/2010/main" val="3174768428"/>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Communication channels</a:t>
            </a:r>
            <a:endParaRPr lang="en-US" dirty="0"/>
          </a:p>
        </p:txBody>
      </p:sp>
      <p:sp>
        <p:nvSpPr>
          <p:cNvPr id="3" name="Content Placeholder 2"/>
          <p:cNvSpPr>
            <a:spLocks noGrp="1"/>
          </p:cNvSpPr>
          <p:nvPr>
            <p:ph idx="1"/>
          </p:nvPr>
        </p:nvSpPr>
        <p:spPr/>
        <p:txBody>
          <a:bodyPr/>
          <a:lstStyle/>
          <a:p>
            <a:pPr lvl="1"/>
            <a:r>
              <a:rPr lang="en-US" dirty="0" smtClean="0"/>
              <a:t>Email list (announcements)</a:t>
            </a:r>
          </a:p>
          <a:p>
            <a:pPr lvl="1"/>
            <a:r>
              <a:rPr lang="en-US" dirty="0" smtClean="0"/>
              <a:t>Collaborative note taking document</a:t>
            </a:r>
          </a:p>
          <a:p>
            <a:pPr lvl="1"/>
            <a:r>
              <a:rPr lang="en-US" dirty="0" smtClean="0"/>
              <a:t>Slack (announcements, links and conversations)</a:t>
            </a:r>
          </a:p>
          <a:p>
            <a:pPr lvl="2"/>
            <a:r>
              <a:rPr lang="en-US" dirty="0" smtClean="0">
                <a:hlinkClick r:id="rId2"/>
              </a:rPr>
              <a:t>https://stamps2018.slack.com/</a:t>
            </a:r>
            <a:endParaRPr lang="en-US" dirty="0" smtClean="0"/>
          </a:p>
          <a:p>
            <a:pPr lvl="1"/>
            <a:r>
              <a:rPr lang="en-US" dirty="0" smtClean="0"/>
              <a:t>Twitter #stamps2018</a:t>
            </a:r>
            <a:endParaRPr lang="en-US" dirty="0" smtClean="0"/>
          </a:p>
          <a:p>
            <a:pPr marL="0" indent="0">
              <a:buNone/>
            </a:pPr>
            <a:endParaRPr lang="en-US" dirty="0"/>
          </a:p>
        </p:txBody>
      </p:sp>
    </p:spTree>
    <p:extLst>
      <p:ext uri="{BB962C8B-B14F-4D97-AF65-F5344CB8AC3E}">
        <p14:creationId xmlns:p14="http://schemas.microsoft.com/office/powerpoint/2010/main" val="192085959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T-shirt</a:t>
            </a:r>
            <a:endParaRPr lang="en-US" dirty="0"/>
          </a:p>
        </p:txBody>
      </p:sp>
      <p:pic>
        <p:nvPicPr>
          <p:cNvPr id="4" name="Picture 3"/>
          <p:cNvPicPr>
            <a:picLocks noChangeAspect="1"/>
          </p:cNvPicPr>
          <p:nvPr/>
        </p:nvPicPr>
        <p:blipFill>
          <a:blip r:embed="rId2"/>
          <a:stretch>
            <a:fillRect/>
          </a:stretch>
        </p:blipFill>
        <p:spPr>
          <a:xfrm>
            <a:off x="992116" y="1589896"/>
            <a:ext cx="7447482" cy="4384705"/>
          </a:xfrm>
          <a:prstGeom prst="rect">
            <a:avLst/>
          </a:prstGeom>
        </p:spPr>
      </p:pic>
    </p:spTree>
    <p:extLst>
      <p:ext uri="{BB962C8B-B14F-4D97-AF65-F5344CB8AC3E}">
        <p14:creationId xmlns:p14="http://schemas.microsoft.com/office/powerpoint/2010/main" val="5895253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Introductions</a:t>
            </a:r>
            <a:endParaRPr lang="en-US" dirty="0"/>
          </a:p>
        </p:txBody>
      </p:sp>
      <p:sp>
        <p:nvSpPr>
          <p:cNvPr id="3" name="Content Placeholder 2"/>
          <p:cNvSpPr>
            <a:spLocks noGrp="1"/>
          </p:cNvSpPr>
          <p:nvPr>
            <p:ph idx="1"/>
          </p:nvPr>
        </p:nvSpPr>
        <p:spPr/>
        <p:txBody>
          <a:bodyPr/>
          <a:lstStyle/>
          <a:p>
            <a:pPr marL="0" indent="0" algn="ctr">
              <a:buNone/>
            </a:pPr>
            <a:r>
              <a:rPr lang="en-US" dirty="0" smtClean="0"/>
              <a:t>Introducing the instructors and TAs</a:t>
            </a:r>
          </a:p>
          <a:p>
            <a:pPr marL="0" indent="0" algn="ctr">
              <a:buNone/>
            </a:pPr>
            <a:r>
              <a:rPr lang="en-US" dirty="0" smtClean="0"/>
              <a:t>Students introducing themselves</a:t>
            </a:r>
            <a:endParaRPr lang="en-US" dirty="0"/>
          </a:p>
        </p:txBody>
      </p:sp>
    </p:spTree>
    <p:extLst>
      <p:ext uri="{BB962C8B-B14F-4D97-AF65-F5344CB8AC3E}">
        <p14:creationId xmlns:p14="http://schemas.microsoft.com/office/powerpoint/2010/main" val="38735823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678</TotalTime>
  <Words>418</Words>
  <Application>Microsoft Macintosh PowerPoint</Application>
  <PresentationFormat>On-screen Show (4:3)</PresentationFormat>
  <Paragraphs>55</Paragraphs>
  <Slides>12</Slides>
  <Notes>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Welcome to STAMPS!</vt:lpstr>
      <vt:lpstr>About STAMPS</vt:lpstr>
      <vt:lpstr>Learning goals Strategies and Techniques for Analyzing Microbial Population Structure</vt:lpstr>
      <vt:lpstr>Course format</vt:lpstr>
      <vt:lpstr>Code of Conduct</vt:lpstr>
      <vt:lpstr>Course materials and schedule</vt:lpstr>
      <vt:lpstr>Communication channels</vt:lpstr>
      <vt:lpstr>T-shirt</vt:lpstr>
      <vt:lpstr>Introductions</vt:lpstr>
      <vt:lpstr>Introductions </vt:lpstr>
      <vt:lpstr>Let’s get started!</vt:lpstr>
      <vt:lpstr>Introducing Dr. Mitch Sogin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Welcome to STAMPS!</dc:title>
  <dc:creator>Tracy Teal</dc:creator>
  <cp:lastModifiedBy>Tracy Teal</cp:lastModifiedBy>
  <cp:revision>13</cp:revision>
  <dcterms:created xsi:type="dcterms:W3CDTF">2018-07-30T02:16:04Z</dcterms:created>
  <dcterms:modified xsi:type="dcterms:W3CDTF">2018-07-30T13:34:41Z</dcterms:modified>
</cp:coreProperties>
</file>

<file path=docProps/thumbnail.jpeg>
</file>